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234480-3699-442B-8186-D116D87ABDC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28F3B45-9288-4EFE-871B-877F71E01462}">
      <dgm:prSet custT="1"/>
      <dgm:spPr/>
      <dgm:t>
        <a:bodyPr/>
        <a:lstStyle/>
        <a:p>
          <a:r>
            <a:rPr lang="en-US" sz="1200" dirty="0"/>
            <a:t>First we thought of using </a:t>
          </a:r>
          <a:r>
            <a:rPr lang="en-US" sz="1200" dirty="0" err="1"/>
            <a:t>Pywhisper</a:t>
          </a:r>
          <a:r>
            <a:rPr lang="en-US" sz="1200" dirty="0"/>
            <a:t> to implement real time voice to text conversion but </a:t>
          </a:r>
          <a:r>
            <a:rPr lang="en-US" sz="1200" dirty="0" err="1"/>
            <a:t>PyWhisper</a:t>
          </a:r>
          <a:r>
            <a:rPr lang="en-US" sz="1200" dirty="0"/>
            <a:t> is unable to create a live stream using WebRTC and transfer the audio chunks lively to a model and get the results, so we used </a:t>
          </a:r>
          <a:r>
            <a:rPr lang="en-US" sz="1200" dirty="0" err="1"/>
            <a:t>deepspeech</a:t>
          </a:r>
          <a:r>
            <a:rPr lang="en-US" sz="1200" dirty="0"/>
            <a:t> model.</a:t>
          </a:r>
        </a:p>
      </dgm:t>
    </dgm:pt>
    <dgm:pt modelId="{FBEEEAEC-123B-455F-B187-668F2B0042F5}" type="parTrans" cxnId="{ED86482E-CD61-4221-A29D-0290C3450E91}">
      <dgm:prSet/>
      <dgm:spPr/>
      <dgm:t>
        <a:bodyPr/>
        <a:lstStyle/>
        <a:p>
          <a:endParaRPr lang="en-US"/>
        </a:p>
      </dgm:t>
    </dgm:pt>
    <dgm:pt modelId="{B7852113-8D14-46AD-968A-8194514D921A}" type="sibTrans" cxnId="{ED86482E-CD61-4221-A29D-0290C3450E91}">
      <dgm:prSet/>
      <dgm:spPr/>
      <dgm:t>
        <a:bodyPr/>
        <a:lstStyle/>
        <a:p>
          <a:endParaRPr lang="en-US"/>
        </a:p>
      </dgm:t>
    </dgm:pt>
    <dgm:pt modelId="{D1793654-5E7B-4ADC-8855-2895E4033B24}">
      <dgm:prSet/>
      <dgm:spPr/>
      <dgm:t>
        <a:bodyPr/>
        <a:lstStyle/>
        <a:p>
          <a:r>
            <a:rPr lang="en-US" dirty="0"/>
            <a:t>Initially we faced the version issues using </a:t>
          </a:r>
          <a:r>
            <a:rPr lang="en-US" dirty="0" err="1"/>
            <a:t>streamlit</a:t>
          </a:r>
          <a:r>
            <a:rPr lang="en-US" dirty="0"/>
            <a:t> </a:t>
          </a:r>
          <a:r>
            <a:rPr lang="en-US" dirty="0" err="1"/>
            <a:t>webrtc</a:t>
          </a:r>
          <a:r>
            <a:rPr lang="en-US" dirty="0"/>
            <a:t> and </a:t>
          </a:r>
          <a:r>
            <a:rPr lang="en-US" dirty="0" err="1"/>
            <a:t>deepspeech</a:t>
          </a:r>
          <a:r>
            <a:rPr lang="en-US" dirty="0"/>
            <a:t> model.</a:t>
          </a:r>
        </a:p>
      </dgm:t>
    </dgm:pt>
    <dgm:pt modelId="{03B79788-E2B2-44FE-8F1C-8AB224046314}" type="parTrans" cxnId="{F2CDDC5F-982B-4C71-A71C-BA3E6F94B068}">
      <dgm:prSet/>
      <dgm:spPr/>
      <dgm:t>
        <a:bodyPr/>
        <a:lstStyle/>
        <a:p>
          <a:endParaRPr lang="en-US"/>
        </a:p>
      </dgm:t>
    </dgm:pt>
    <dgm:pt modelId="{21517193-7616-4641-9E7B-C369ED34D4D0}" type="sibTrans" cxnId="{F2CDDC5F-982B-4C71-A71C-BA3E6F94B068}">
      <dgm:prSet/>
      <dgm:spPr/>
      <dgm:t>
        <a:bodyPr/>
        <a:lstStyle/>
        <a:p>
          <a:endParaRPr lang="en-US"/>
        </a:p>
      </dgm:t>
    </dgm:pt>
    <dgm:pt modelId="{2972DE56-625C-4F3E-AAAA-E86CCF3CA0F0}">
      <dgm:prSet/>
      <dgm:spPr/>
      <dgm:t>
        <a:bodyPr/>
        <a:lstStyle/>
        <a:p>
          <a:r>
            <a:rPr lang="en-US" dirty="0"/>
            <a:t>We tried deploying the model in the </a:t>
          </a:r>
          <a:r>
            <a:rPr lang="en-US" dirty="0" err="1"/>
            <a:t>Streamlit</a:t>
          </a:r>
          <a:r>
            <a:rPr lang="en-US" dirty="0"/>
            <a:t> cloud, but we faced </a:t>
          </a:r>
          <a:r>
            <a:rPr lang="en-US" dirty="0" err="1"/>
            <a:t>os</a:t>
          </a:r>
          <a:r>
            <a:rPr lang="en-US" dirty="0"/>
            <a:t> issues while running the application.</a:t>
          </a:r>
        </a:p>
      </dgm:t>
    </dgm:pt>
    <dgm:pt modelId="{4EBD5A88-97B9-4B92-8929-C445A58EEB82}" type="parTrans" cxnId="{C52D865D-6876-4CE7-9B3F-5739D12ACAB4}">
      <dgm:prSet/>
      <dgm:spPr/>
      <dgm:t>
        <a:bodyPr/>
        <a:lstStyle/>
        <a:p>
          <a:endParaRPr lang="en-US"/>
        </a:p>
      </dgm:t>
    </dgm:pt>
    <dgm:pt modelId="{94EA9EE8-5CDF-42B3-BC86-CA4EE7E6D5F4}" type="sibTrans" cxnId="{C52D865D-6876-4CE7-9B3F-5739D12ACAB4}">
      <dgm:prSet/>
      <dgm:spPr/>
      <dgm:t>
        <a:bodyPr/>
        <a:lstStyle/>
        <a:p>
          <a:endParaRPr lang="en-US"/>
        </a:p>
      </dgm:t>
    </dgm:pt>
    <dgm:pt modelId="{B23FFE55-7CD0-43C1-BB46-02D79E19959D}" type="pres">
      <dgm:prSet presAssocID="{4F234480-3699-442B-8186-D116D87ABDC2}" presName="root" presStyleCnt="0">
        <dgm:presLayoutVars>
          <dgm:dir/>
          <dgm:resizeHandles val="exact"/>
        </dgm:presLayoutVars>
      </dgm:prSet>
      <dgm:spPr/>
    </dgm:pt>
    <dgm:pt modelId="{4A1908B2-E106-4427-BC7F-E5ACEB475043}" type="pres">
      <dgm:prSet presAssocID="{728F3B45-9288-4EFE-871B-877F71E01462}" presName="compNode" presStyleCnt="0"/>
      <dgm:spPr/>
    </dgm:pt>
    <dgm:pt modelId="{D360BE26-80B3-4314-ABB4-B0DD24FDC2FE}" type="pres">
      <dgm:prSet presAssocID="{728F3B45-9288-4EFE-871B-877F71E0146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cast"/>
        </a:ext>
      </dgm:extLst>
    </dgm:pt>
    <dgm:pt modelId="{316C1ED7-27C6-4D79-AF30-2E52E9B17B15}" type="pres">
      <dgm:prSet presAssocID="{728F3B45-9288-4EFE-871B-877F71E01462}" presName="spaceRect" presStyleCnt="0"/>
      <dgm:spPr/>
    </dgm:pt>
    <dgm:pt modelId="{2A31F1AB-852B-4BA0-B978-5CF470325092}" type="pres">
      <dgm:prSet presAssocID="{728F3B45-9288-4EFE-871B-877F71E01462}" presName="textRect" presStyleLbl="revTx" presStyleIdx="0" presStyleCnt="3">
        <dgm:presLayoutVars>
          <dgm:chMax val="1"/>
          <dgm:chPref val="1"/>
        </dgm:presLayoutVars>
      </dgm:prSet>
      <dgm:spPr/>
    </dgm:pt>
    <dgm:pt modelId="{E419BA40-9AB8-473C-A1F5-79EBEEA38C70}" type="pres">
      <dgm:prSet presAssocID="{B7852113-8D14-46AD-968A-8194514D921A}" presName="sibTrans" presStyleCnt="0"/>
      <dgm:spPr/>
    </dgm:pt>
    <dgm:pt modelId="{F6A3C9B4-65A3-45DC-9335-FA822D83616D}" type="pres">
      <dgm:prSet presAssocID="{D1793654-5E7B-4ADC-8855-2895E4033B24}" presName="compNode" presStyleCnt="0"/>
      <dgm:spPr/>
    </dgm:pt>
    <dgm:pt modelId="{4FED7FDA-A997-4974-8237-714C505A13D6}" type="pres">
      <dgm:prSet presAssocID="{D1793654-5E7B-4ADC-8855-2895E4033B2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5FCB634F-37FC-4141-AC13-37ED4F841F21}" type="pres">
      <dgm:prSet presAssocID="{D1793654-5E7B-4ADC-8855-2895E4033B24}" presName="spaceRect" presStyleCnt="0"/>
      <dgm:spPr/>
    </dgm:pt>
    <dgm:pt modelId="{7971A9BC-ACCF-4E04-ABDF-5DE0EF2A8467}" type="pres">
      <dgm:prSet presAssocID="{D1793654-5E7B-4ADC-8855-2895E4033B24}" presName="textRect" presStyleLbl="revTx" presStyleIdx="1" presStyleCnt="3">
        <dgm:presLayoutVars>
          <dgm:chMax val="1"/>
          <dgm:chPref val="1"/>
        </dgm:presLayoutVars>
      </dgm:prSet>
      <dgm:spPr/>
    </dgm:pt>
    <dgm:pt modelId="{42CECE17-DCBE-4539-BC57-45A14EE2E774}" type="pres">
      <dgm:prSet presAssocID="{21517193-7616-4641-9E7B-C369ED34D4D0}" presName="sibTrans" presStyleCnt="0"/>
      <dgm:spPr/>
    </dgm:pt>
    <dgm:pt modelId="{BFE757D8-44AD-49E1-BEE9-C3E7BC525348}" type="pres">
      <dgm:prSet presAssocID="{2972DE56-625C-4F3E-AAAA-E86CCF3CA0F0}" presName="compNode" presStyleCnt="0"/>
      <dgm:spPr/>
    </dgm:pt>
    <dgm:pt modelId="{651F542A-F7A5-48FA-85F4-DC3DD8D2BEA3}" type="pres">
      <dgm:prSet presAssocID="{2972DE56-625C-4F3E-AAAA-E86CCF3CA0F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2E6891E4-2F78-4488-BA11-5E28E0B45D1B}" type="pres">
      <dgm:prSet presAssocID="{2972DE56-625C-4F3E-AAAA-E86CCF3CA0F0}" presName="spaceRect" presStyleCnt="0"/>
      <dgm:spPr/>
    </dgm:pt>
    <dgm:pt modelId="{ECC665CC-A339-4797-AF1E-25027B1AD86C}" type="pres">
      <dgm:prSet presAssocID="{2972DE56-625C-4F3E-AAAA-E86CCF3CA0F0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0FF6105-7AC7-4004-983B-4968B0A1DC12}" type="presOf" srcId="{2972DE56-625C-4F3E-AAAA-E86CCF3CA0F0}" destId="{ECC665CC-A339-4797-AF1E-25027B1AD86C}" srcOrd="0" destOrd="0" presId="urn:microsoft.com/office/officeart/2018/2/layout/IconLabelList"/>
    <dgm:cxn modelId="{F0675C12-0FD0-41A2-9962-D3BC26DCA021}" type="presOf" srcId="{728F3B45-9288-4EFE-871B-877F71E01462}" destId="{2A31F1AB-852B-4BA0-B978-5CF470325092}" srcOrd="0" destOrd="0" presId="urn:microsoft.com/office/officeart/2018/2/layout/IconLabelList"/>
    <dgm:cxn modelId="{ED86482E-CD61-4221-A29D-0290C3450E91}" srcId="{4F234480-3699-442B-8186-D116D87ABDC2}" destId="{728F3B45-9288-4EFE-871B-877F71E01462}" srcOrd="0" destOrd="0" parTransId="{FBEEEAEC-123B-455F-B187-668F2B0042F5}" sibTransId="{B7852113-8D14-46AD-968A-8194514D921A}"/>
    <dgm:cxn modelId="{0419DF32-B879-46B1-9A54-03D460636D75}" type="presOf" srcId="{4F234480-3699-442B-8186-D116D87ABDC2}" destId="{B23FFE55-7CD0-43C1-BB46-02D79E19959D}" srcOrd="0" destOrd="0" presId="urn:microsoft.com/office/officeart/2018/2/layout/IconLabelList"/>
    <dgm:cxn modelId="{C52D865D-6876-4CE7-9B3F-5739D12ACAB4}" srcId="{4F234480-3699-442B-8186-D116D87ABDC2}" destId="{2972DE56-625C-4F3E-AAAA-E86CCF3CA0F0}" srcOrd="2" destOrd="0" parTransId="{4EBD5A88-97B9-4B92-8929-C445A58EEB82}" sibTransId="{94EA9EE8-5CDF-42B3-BC86-CA4EE7E6D5F4}"/>
    <dgm:cxn modelId="{F2CDDC5F-982B-4C71-A71C-BA3E6F94B068}" srcId="{4F234480-3699-442B-8186-D116D87ABDC2}" destId="{D1793654-5E7B-4ADC-8855-2895E4033B24}" srcOrd="1" destOrd="0" parTransId="{03B79788-E2B2-44FE-8F1C-8AB224046314}" sibTransId="{21517193-7616-4641-9E7B-C369ED34D4D0}"/>
    <dgm:cxn modelId="{D9F155F3-4611-4B61-896E-F99D1893A1B2}" type="presOf" srcId="{D1793654-5E7B-4ADC-8855-2895E4033B24}" destId="{7971A9BC-ACCF-4E04-ABDF-5DE0EF2A8467}" srcOrd="0" destOrd="0" presId="urn:microsoft.com/office/officeart/2018/2/layout/IconLabelList"/>
    <dgm:cxn modelId="{2A3E79DB-F0FB-4DEC-A716-BCDE1EEFEF43}" type="presParOf" srcId="{B23FFE55-7CD0-43C1-BB46-02D79E19959D}" destId="{4A1908B2-E106-4427-BC7F-E5ACEB475043}" srcOrd="0" destOrd="0" presId="urn:microsoft.com/office/officeart/2018/2/layout/IconLabelList"/>
    <dgm:cxn modelId="{3FF730D1-6F82-4EE3-AFFC-643136752FE4}" type="presParOf" srcId="{4A1908B2-E106-4427-BC7F-E5ACEB475043}" destId="{D360BE26-80B3-4314-ABB4-B0DD24FDC2FE}" srcOrd="0" destOrd="0" presId="urn:microsoft.com/office/officeart/2018/2/layout/IconLabelList"/>
    <dgm:cxn modelId="{DDD64A16-85F7-49F2-9F88-7BC233496796}" type="presParOf" srcId="{4A1908B2-E106-4427-BC7F-E5ACEB475043}" destId="{316C1ED7-27C6-4D79-AF30-2E52E9B17B15}" srcOrd="1" destOrd="0" presId="urn:microsoft.com/office/officeart/2018/2/layout/IconLabelList"/>
    <dgm:cxn modelId="{99D16329-211F-4180-A51F-DCF80C547F69}" type="presParOf" srcId="{4A1908B2-E106-4427-BC7F-E5ACEB475043}" destId="{2A31F1AB-852B-4BA0-B978-5CF470325092}" srcOrd="2" destOrd="0" presId="urn:microsoft.com/office/officeart/2018/2/layout/IconLabelList"/>
    <dgm:cxn modelId="{B4E9A9ED-39CA-4DB2-8FD7-2DA2393AE5C7}" type="presParOf" srcId="{B23FFE55-7CD0-43C1-BB46-02D79E19959D}" destId="{E419BA40-9AB8-473C-A1F5-79EBEEA38C70}" srcOrd="1" destOrd="0" presId="urn:microsoft.com/office/officeart/2018/2/layout/IconLabelList"/>
    <dgm:cxn modelId="{5031D317-7A59-40D2-92DE-7BF7EF6FB8D1}" type="presParOf" srcId="{B23FFE55-7CD0-43C1-BB46-02D79E19959D}" destId="{F6A3C9B4-65A3-45DC-9335-FA822D83616D}" srcOrd="2" destOrd="0" presId="urn:microsoft.com/office/officeart/2018/2/layout/IconLabelList"/>
    <dgm:cxn modelId="{68A88E25-39CD-473E-B087-B5355D997C77}" type="presParOf" srcId="{F6A3C9B4-65A3-45DC-9335-FA822D83616D}" destId="{4FED7FDA-A997-4974-8237-714C505A13D6}" srcOrd="0" destOrd="0" presId="urn:microsoft.com/office/officeart/2018/2/layout/IconLabelList"/>
    <dgm:cxn modelId="{0A9BA33E-120F-493C-BFA7-D1B27A8FC6B2}" type="presParOf" srcId="{F6A3C9B4-65A3-45DC-9335-FA822D83616D}" destId="{5FCB634F-37FC-4141-AC13-37ED4F841F21}" srcOrd="1" destOrd="0" presId="urn:microsoft.com/office/officeart/2018/2/layout/IconLabelList"/>
    <dgm:cxn modelId="{CF7EAE73-ED22-4832-9847-FE94C73D82F2}" type="presParOf" srcId="{F6A3C9B4-65A3-45DC-9335-FA822D83616D}" destId="{7971A9BC-ACCF-4E04-ABDF-5DE0EF2A8467}" srcOrd="2" destOrd="0" presId="urn:microsoft.com/office/officeart/2018/2/layout/IconLabelList"/>
    <dgm:cxn modelId="{3B98B134-08A7-4D91-A660-BD82107D95E6}" type="presParOf" srcId="{B23FFE55-7CD0-43C1-BB46-02D79E19959D}" destId="{42CECE17-DCBE-4539-BC57-45A14EE2E774}" srcOrd="3" destOrd="0" presId="urn:microsoft.com/office/officeart/2018/2/layout/IconLabelList"/>
    <dgm:cxn modelId="{15247D2C-D308-4AE2-8E7A-18A9AB2D0C3C}" type="presParOf" srcId="{B23FFE55-7CD0-43C1-BB46-02D79E19959D}" destId="{BFE757D8-44AD-49E1-BEE9-C3E7BC525348}" srcOrd="4" destOrd="0" presId="urn:microsoft.com/office/officeart/2018/2/layout/IconLabelList"/>
    <dgm:cxn modelId="{982F35F0-555E-4DBD-A403-E193B3E32723}" type="presParOf" srcId="{BFE757D8-44AD-49E1-BEE9-C3E7BC525348}" destId="{651F542A-F7A5-48FA-85F4-DC3DD8D2BEA3}" srcOrd="0" destOrd="0" presId="urn:microsoft.com/office/officeart/2018/2/layout/IconLabelList"/>
    <dgm:cxn modelId="{DFC03C4E-3B9B-4590-9C96-BE77AD97DA88}" type="presParOf" srcId="{BFE757D8-44AD-49E1-BEE9-C3E7BC525348}" destId="{2E6891E4-2F78-4488-BA11-5E28E0B45D1B}" srcOrd="1" destOrd="0" presId="urn:microsoft.com/office/officeart/2018/2/layout/IconLabelList"/>
    <dgm:cxn modelId="{D1AA0006-6F17-4DFE-A491-4611FC589990}" type="presParOf" srcId="{BFE757D8-44AD-49E1-BEE9-C3E7BC525348}" destId="{ECC665CC-A339-4797-AF1E-25027B1AD86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60BE26-80B3-4314-ABB4-B0DD24FDC2FE}">
      <dsp:nvSpPr>
        <dsp:cNvPr id="0" name=""/>
        <dsp:cNvSpPr/>
      </dsp:nvSpPr>
      <dsp:spPr>
        <a:xfrm>
          <a:off x="1030355" y="391228"/>
          <a:ext cx="1113218" cy="111321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31F1AB-852B-4BA0-B978-5CF470325092}">
      <dsp:nvSpPr>
        <dsp:cNvPr id="0" name=""/>
        <dsp:cNvSpPr/>
      </dsp:nvSpPr>
      <dsp:spPr>
        <a:xfrm>
          <a:off x="350054" y="1935212"/>
          <a:ext cx="2473819" cy="132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First we thought of using </a:t>
          </a:r>
          <a:r>
            <a:rPr lang="en-US" sz="1200" kern="1200" dirty="0" err="1"/>
            <a:t>Pywhisper</a:t>
          </a:r>
          <a:r>
            <a:rPr lang="en-US" sz="1200" kern="1200" dirty="0"/>
            <a:t> to implement real time voice to text conversion but </a:t>
          </a:r>
          <a:r>
            <a:rPr lang="en-US" sz="1200" kern="1200" dirty="0" err="1"/>
            <a:t>PyWhisper</a:t>
          </a:r>
          <a:r>
            <a:rPr lang="en-US" sz="1200" kern="1200" dirty="0"/>
            <a:t> is unable to create a live stream using WebRTC and transfer the audio chunks lively to a model and get the results, so we used </a:t>
          </a:r>
          <a:r>
            <a:rPr lang="en-US" sz="1200" kern="1200" dirty="0" err="1"/>
            <a:t>deepspeech</a:t>
          </a:r>
          <a:r>
            <a:rPr lang="en-US" sz="1200" kern="1200" dirty="0"/>
            <a:t> model.</a:t>
          </a:r>
        </a:p>
      </dsp:txBody>
      <dsp:txXfrm>
        <a:off x="350054" y="1935212"/>
        <a:ext cx="2473819" cy="1327500"/>
      </dsp:txXfrm>
    </dsp:sp>
    <dsp:sp modelId="{4FED7FDA-A997-4974-8237-714C505A13D6}">
      <dsp:nvSpPr>
        <dsp:cNvPr id="0" name=""/>
        <dsp:cNvSpPr/>
      </dsp:nvSpPr>
      <dsp:spPr>
        <a:xfrm>
          <a:off x="3937092" y="391228"/>
          <a:ext cx="1113218" cy="111321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1A9BC-ACCF-4E04-ABDF-5DE0EF2A8467}">
      <dsp:nvSpPr>
        <dsp:cNvPr id="0" name=""/>
        <dsp:cNvSpPr/>
      </dsp:nvSpPr>
      <dsp:spPr>
        <a:xfrm>
          <a:off x="3256792" y="1935212"/>
          <a:ext cx="2473819" cy="132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Initially we faced the version issues using </a:t>
          </a:r>
          <a:r>
            <a:rPr lang="en-US" sz="1700" kern="1200" dirty="0" err="1"/>
            <a:t>streamlit</a:t>
          </a:r>
          <a:r>
            <a:rPr lang="en-US" sz="1700" kern="1200" dirty="0"/>
            <a:t> </a:t>
          </a:r>
          <a:r>
            <a:rPr lang="en-US" sz="1700" kern="1200" dirty="0" err="1"/>
            <a:t>webrtc</a:t>
          </a:r>
          <a:r>
            <a:rPr lang="en-US" sz="1700" kern="1200" dirty="0"/>
            <a:t> and </a:t>
          </a:r>
          <a:r>
            <a:rPr lang="en-US" sz="1700" kern="1200" dirty="0" err="1"/>
            <a:t>deepspeech</a:t>
          </a:r>
          <a:r>
            <a:rPr lang="en-US" sz="1700" kern="1200" dirty="0"/>
            <a:t> model.</a:t>
          </a:r>
        </a:p>
      </dsp:txBody>
      <dsp:txXfrm>
        <a:off x="3256792" y="1935212"/>
        <a:ext cx="2473819" cy="1327500"/>
      </dsp:txXfrm>
    </dsp:sp>
    <dsp:sp modelId="{651F542A-F7A5-48FA-85F4-DC3DD8D2BEA3}">
      <dsp:nvSpPr>
        <dsp:cNvPr id="0" name=""/>
        <dsp:cNvSpPr/>
      </dsp:nvSpPr>
      <dsp:spPr>
        <a:xfrm>
          <a:off x="6843830" y="391228"/>
          <a:ext cx="1113218" cy="111321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C665CC-A339-4797-AF1E-25027B1AD86C}">
      <dsp:nvSpPr>
        <dsp:cNvPr id="0" name=""/>
        <dsp:cNvSpPr/>
      </dsp:nvSpPr>
      <dsp:spPr>
        <a:xfrm>
          <a:off x="6163529" y="1935212"/>
          <a:ext cx="2473819" cy="132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We tried deploying the model in the </a:t>
          </a:r>
          <a:r>
            <a:rPr lang="en-US" sz="1700" kern="1200" dirty="0" err="1"/>
            <a:t>Streamlit</a:t>
          </a:r>
          <a:r>
            <a:rPr lang="en-US" sz="1700" kern="1200" dirty="0"/>
            <a:t> cloud, but we faced </a:t>
          </a:r>
          <a:r>
            <a:rPr lang="en-US" sz="1700" kern="1200" dirty="0" err="1"/>
            <a:t>os</a:t>
          </a:r>
          <a:r>
            <a:rPr lang="en-US" sz="1700" kern="1200" dirty="0"/>
            <a:t> issues while running the application.</a:t>
          </a:r>
        </a:p>
      </dsp:txBody>
      <dsp:txXfrm>
        <a:off x="6163529" y="1935212"/>
        <a:ext cx="2473819" cy="1327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6024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7923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86920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94204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29176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769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3612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8007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9231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0938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428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7053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43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8653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3536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8172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1B27E-FAB0-402D-BF6F-67C711E8AA4D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0AE08DF-7682-4CBF-B5C0-D07B664243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371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7398C59F-5A18-487B-91D6-B955AACF2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3" name="Freeform 11">
              <a:extLst>
                <a:ext uri="{FF2B5EF4-FFF2-40B4-BE49-F238E27FC236}">
                  <a16:creationId xmlns:a16="http://schemas.microsoft.com/office/drawing/2014/main" id="{0557FAFE-C7C3-47EC-A4F5-9B2166319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8" name="Freeform 12">
              <a:extLst>
                <a:ext uri="{FF2B5EF4-FFF2-40B4-BE49-F238E27FC236}">
                  <a16:creationId xmlns:a16="http://schemas.microsoft.com/office/drawing/2014/main" id="{95BC28FB-3882-4674-9D79-EA58BEB7C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9C6EC892-83F9-402F-8552-0AD7C0556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9" name="Freeform 14">
              <a:extLst>
                <a:ext uri="{FF2B5EF4-FFF2-40B4-BE49-F238E27FC236}">
                  <a16:creationId xmlns:a16="http://schemas.microsoft.com/office/drawing/2014/main" id="{18387766-037C-4EF0-8471-D19CBF2A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5">
              <a:extLst>
                <a:ext uri="{FF2B5EF4-FFF2-40B4-BE49-F238E27FC236}">
                  <a16:creationId xmlns:a16="http://schemas.microsoft.com/office/drawing/2014/main" id="{1E364F38-6F3A-476A-93E6-962EA817C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6">
              <a:extLst>
                <a:ext uri="{FF2B5EF4-FFF2-40B4-BE49-F238E27FC236}">
                  <a16:creationId xmlns:a16="http://schemas.microsoft.com/office/drawing/2014/main" id="{35C335A4-1E67-4293-8BE2-DFB085D4F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7">
              <a:extLst>
                <a:ext uri="{FF2B5EF4-FFF2-40B4-BE49-F238E27FC236}">
                  <a16:creationId xmlns:a16="http://schemas.microsoft.com/office/drawing/2014/main" id="{9A8A0F10-2C98-4297-9F92-5D9553392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C3B112A3-006E-4008-A778-DB5F6A09D5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9">
              <a:extLst>
                <a:ext uri="{FF2B5EF4-FFF2-40B4-BE49-F238E27FC236}">
                  <a16:creationId xmlns:a16="http://schemas.microsoft.com/office/drawing/2014/main" id="{E5E62767-5C25-4C49-9568-432433A3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20">
              <a:extLst>
                <a:ext uri="{FF2B5EF4-FFF2-40B4-BE49-F238E27FC236}">
                  <a16:creationId xmlns:a16="http://schemas.microsoft.com/office/drawing/2014/main" id="{598EC006-77B1-42BA-B815-66CCB9B17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21">
              <a:extLst>
                <a:ext uri="{FF2B5EF4-FFF2-40B4-BE49-F238E27FC236}">
                  <a16:creationId xmlns:a16="http://schemas.microsoft.com/office/drawing/2014/main" id="{A144ED09-DA06-491D-95A8-AB3DED432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2">
              <a:extLst>
                <a:ext uri="{FF2B5EF4-FFF2-40B4-BE49-F238E27FC236}">
                  <a16:creationId xmlns:a16="http://schemas.microsoft.com/office/drawing/2014/main" id="{1CB00BD2-11CD-4A38-8F38-02B0D1105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20234FB-542E-4550-9C2F-1B56FD41A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7" name="Freeform 27">
              <a:extLst>
                <a:ext uri="{FF2B5EF4-FFF2-40B4-BE49-F238E27FC236}">
                  <a16:creationId xmlns:a16="http://schemas.microsoft.com/office/drawing/2014/main" id="{41FCE1F3-DEB3-47CD-90FF-7DABB4AF4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8" name="Freeform 28">
              <a:extLst>
                <a:ext uri="{FF2B5EF4-FFF2-40B4-BE49-F238E27FC236}">
                  <a16:creationId xmlns:a16="http://schemas.microsoft.com/office/drawing/2014/main" id="{5708E488-C19B-452C-B197-6F1C34F6E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9" name="Freeform 29">
              <a:extLst>
                <a:ext uri="{FF2B5EF4-FFF2-40B4-BE49-F238E27FC236}">
                  <a16:creationId xmlns:a16="http://schemas.microsoft.com/office/drawing/2014/main" id="{89D3FD25-890E-4981-A71D-EE796873D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30">
              <a:extLst>
                <a:ext uri="{FF2B5EF4-FFF2-40B4-BE49-F238E27FC236}">
                  <a16:creationId xmlns:a16="http://schemas.microsoft.com/office/drawing/2014/main" id="{51B5414C-556A-47CB-8EE2-974A85A7A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31">
              <a:extLst>
                <a:ext uri="{FF2B5EF4-FFF2-40B4-BE49-F238E27FC236}">
                  <a16:creationId xmlns:a16="http://schemas.microsoft.com/office/drawing/2014/main" id="{1C02B20C-2B27-4B75-8AEE-A5D2E2674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54427714-F9AA-4F93-BD1D-400F1EA93F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3">
              <a:extLst>
                <a:ext uri="{FF2B5EF4-FFF2-40B4-BE49-F238E27FC236}">
                  <a16:creationId xmlns:a16="http://schemas.microsoft.com/office/drawing/2014/main" id="{28A77D6A-9E81-497F-ABCC-2695BB5AD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4">
              <a:extLst>
                <a:ext uri="{FF2B5EF4-FFF2-40B4-BE49-F238E27FC236}">
                  <a16:creationId xmlns:a16="http://schemas.microsoft.com/office/drawing/2014/main" id="{2A1533BA-1478-4F7C-8E24-3F3E90505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5">
              <a:extLst>
                <a:ext uri="{FF2B5EF4-FFF2-40B4-BE49-F238E27FC236}">
                  <a16:creationId xmlns:a16="http://schemas.microsoft.com/office/drawing/2014/main" id="{39686201-E633-40FD-A80A-1E28AD52E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6">
              <a:extLst>
                <a:ext uri="{FF2B5EF4-FFF2-40B4-BE49-F238E27FC236}">
                  <a16:creationId xmlns:a16="http://schemas.microsoft.com/office/drawing/2014/main" id="{76A215C2-F590-4938-810B-F8A79366C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7">
              <a:extLst>
                <a:ext uri="{FF2B5EF4-FFF2-40B4-BE49-F238E27FC236}">
                  <a16:creationId xmlns:a16="http://schemas.microsoft.com/office/drawing/2014/main" id="{85F418E7-330D-4002-8EC8-33C1A897F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8">
              <a:extLst>
                <a:ext uri="{FF2B5EF4-FFF2-40B4-BE49-F238E27FC236}">
                  <a16:creationId xmlns:a16="http://schemas.microsoft.com/office/drawing/2014/main" id="{8FFE669A-54C9-4436-9566-C5A90F16D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DE91395A-2D18-4AF6-A0AC-AAA7189FE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2" name="Freeform 11">
            <a:extLst>
              <a:ext uri="{FF2B5EF4-FFF2-40B4-BE49-F238E27FC236}">
                <a16:creationId xmlns:a16="http://schemas.microsoft.com/office/drawing/2014/main" id="{A57352BE-A213-4040-BE8E-D4A925AD9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1BFD1-F415-0EE1-4B6A-1FB4ABE58D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2" r="9091" b="84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4" name="Freeform 5">
            <a:extLst>
              <a:ext uri="{FF2B5EF4-FFF2-40B4-BE49-F238E27FC236}">
                <a16:creationId xmlns:a16="http://schemas.microsoft.com/office/drawing/2014/main" id="{FFDB7E33-052B-42F0-B71A-23F961876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0391775" cy="6858000"/>
          </a:xfrm>
          <a:custGeom>
            <a:avLst/>
            <a:gdLst>
              <a:gd name="T0" fmla="*/ 0 w 2184"/>
              <a:gd name="T1" fmla="*/ 1441 h 1441"/>
              <a:gd name="T2" fmla="*/ 1482 w 2184"/>
              <a:gd name="T3" fmla="*/ 1441 h 1441"/>
              <a:gd name="T4" fmla="*/ 2161 w 2184"/>
              <a:gd name="T5" fmla="*/ 762 h 1441"/>
              <a:gd name="T6" fmla="*/ 2161 w 2184"/>
              <a:gd name="T7" fmla="*/ 678 h 1441"/>
              <a:gd name="T8" fmla="*/ 1483 w 2184"/>
              <a:gd name="T9" fmla="*/ 0 h 1441"/>
              <a:gd name="T10" fmla="*/ 0 w 2184"/>
              <a:gd name="T11" fmla="*/ 0 h 1441"/>
              <a:gd name="T12" fmla="*/ 0 w 2184"/>
              <a:gd name="T13" fmla="*/ 1441 h 1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4" h="1441">
                <a:moveTo>
                  <a:pt x="0" y="1441"/>
                </a:moveTo>
                <a:cubicBezTo>
                  <a:pt x="1482" y="1441"/>
                  <a:pt x="1482" y="1441"/>
                  <a:pt x="1482" y="1441"/>
                </a:cubicBezTo>
                <a:cubicBezTo>
                  <a:pt x="2161" y="762"/>
                  <a:pt x="2161" y="762"/>
                  <a:pt x="2161" y="762"/>
                </a:cubicBezTo>
                <a:cubicBezTo>
                  <a:pt x="2184" y="739"/>
                  <a:pt x="2184" y="701"/>
                  <a:pt x="2161" y="678"/>
                </a:cubicBezTo>
                <a:cubicBezTo>
                  <a:pt x="1483" y="0"/>
                  <a:pt x="1483" y="0"/>
                  <a:pt x="1483" y="0"/>
                </a:cubicBezTo>
                <a:cubicBezTo>
                  <a:pt x="0" y="0"/>
                  <a:pt x="0" y="0"/>
                  <a:pt x="0" y="0"/>
                </a:cubicBezTo>
                <a:lnTo>
                  <a:pt x="0" y="1441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841326-F007-F70B-C22E-E7BBE4E34B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626533"/>
            <a:ext cx="7128933" cy="1278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>
                <a:solidFill>
                  <a:srgbClr val="FEFFFF"/>
                </a:solidFill>
              </a:rPr>
              <a:t>VOICE TO TEXT CONVERSION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804C6D-EDBC-D6AF-658C-F3C557643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1868" y="2133599"/>
            <a:ext cx="7493000" cy="380999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"/>
            </a:pPr>
            <a:r>
              <a:rPr lang="en-US">
                <a:solidFill>
                  <a:srgbClr val="FEFFFF"/>
                </a:solidFill>
              </a:rPr>
              <a:t>Group - 9</a:t>
            </a:r>
          </a:p>
          <a:p>
            <a:pPr>
              <a:buFont typeface="Wingdings 3" charset="2"/>
              <a:buChar char=""/>
            </a:pPr>
            <a:r>
              <a:rPr lang="en-US">
                <a:solidFill>
                  <a:srgbClr val="FEFFFF"/>
                </a:solidFill>
              </a:rPr>
              <a:t>Yaswanth Mareedu (801306490)</a:t>
            </a:r>
          </a:p>
          <a:p>
            <a:pPr>
              <a:buFont typeface="Wingdings 3" charset="2"/>
              <a:buChar char=""/>
            </a:pPr>
            <a:r>
              <a:rPr lang="en-US">
                <a:solidFill>
                  <a:srgbClr val="FEFFFF"/>
                </a:solidFill>
              </a:rPr>
              <a:t>Aasish Chunduri (801308977)</a:t>
            </a:r>
          </a:p>
          <a:p>
            <a:pPr>
              <a:buFont typeface="Wingdings 3" charset="2"/>
              <a:buChar char=""/>
            </a:pPr>
            <a:r>
              <a:rPr lang="en-US">
                <a:solidFill>
                  <a:srgbClr val="FEFFFF"/>
                </a:solidFill>
              </a:rPr>
              <a:t>Rahul Mathamsetti (801306027)</a:t>
            </a:r>
          </a:p>
          <a:p>
            <a:pPr>
              <a:buFont typeface="Wingdings 3" charset="2"/>
              <a:buChar char=""/>
            </a:pPr>
            <a:r>
              <a:rPr lang="en-US">
                <a:solidFill>
                  <a:srgbClr val="FEFFFF"/>
                </a:solidFill>
              </a:rPr>
              <a:t>Manoj Janapala (801306993)</a:t>
            </a:r>
          </a:p>
        </p:txBody>
      </p:sp>
    </p:spTree>
    <p:extLst>
      <p:ext uri="{BB962C8B-B14F-4D97-AF65-F5344CB8AC3E}">
        <p14:creationId xmlns:p14="http://schemas.microsoft.com/office/powerpoint/2010/main" val="5466039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12DD07-E801-254F-3CD7-E7507ECE8E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991" b="-1"/>
          <a:stretch/>
        </p:blipFill>
        <p:spPr>
          <a:xfrm>
            <a:off x="4485557" y="10"/>
            <a:ext cx="7706443" cy="6857990"/>
          </a:xfrm>
          <a:prstGeom prst="rect">
            <a:avLst/>
          </a:prstGeom>
        </p:spPr>
      </p:pic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23C7736A-5A08-4021-9AB6-390DFF50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8170246" cy="6858000"/>
          </a:xfrm>
          <a:custGeom>
            <a:avLst/>
            <a:gdLst>
              <a:gd name="connsiteX0" fmla="*/ 4738960 w 8170246"/>
              <a:gd name="connsiteY0" fmla="*/ 0 h 6858000"/>
              <a:gd name="connsiteX1" fmla="*/ 4862151 w 8170246"/>
              <a:gd name="connsiteY1" fmla="*/ 0 h 6858000"/>
              <a:gd name="connsiteX2" fmla="*/ 8088169 w 8170246"/>
              <a:gd name="connsiteY2" fmla="*/ 3226735 h 6858000"/>
              <a:gd name="connsiteX3" fmla="*/ 8088169 w 8170246"/>
              <a:gd name="connsiteY3" fmla="*/ 3626507 h 6858000"/>
              <a:gd name="connsiteX4" fmla="*/ 4857393 w 8170246"/>
              <a:gd name="connsiteY4" fmla="*/ 6858000 h 6858000"/>
              <a:gd name="connsiteX5" fmla="*/ 4783581 w 8170246"/>
              <a:gd name="connsiteY5" fmla="*/ 6858000 h 6858000"/>
              <a:gd name="connsiteX6" fmla="*/ 4734202 w 8170246"/>
              <a:gd name="connsiteY6" fmla="*/ 6858000 h 6858000"/>
              <a:gd name="connsiteX7" fmla="*/ 7964978 w 8170246"/>
              <a:gd name="connsiteY7" fmla="*/ 3626507 h 6858000"/>
              <a:gd name="connsiteX8" fmla="*/ 7964978 w 8170246"/>
              <a:gd name="connsiteY8" fmla="*/ 3226735 h 6858000"/>
              <a:gd name="connsiteX9" fmla="*/ 4738960 w 8170246"/>
              <a:gd name="connsiteY9" fmla="*/ 0 h 6858000"/>
              <a:gd name="connsiteX10" fmla="*/ 0 w 8170246"/>
              <a:gd name="connsiteY10" fmla="*/ 0 h 6858000"/>
              <a:gd name="connsiteX11" fmla="*/ 98791 w 8170246"/>
              <a:gd name="connsiteY11" fmla="*/ 0 h 6858000"/>
              <a:gd name="connsiteX12" fmla="*/ 4456718 w 8170246"/>
              <a:gd name="connsiteY12" fmla="*/ 0 h 6858000"/>
              <a:gd name="connsiteX13" fmla="*/ 4603489 w 8170246"/>
              <a:gd name="connsiteY13" fmla="*/ 0 h 6858000"/>
              <a:gd name="connsiteX14" fmla="*/ 7829507 w 8170246"/>
              <a:gd name="connsiteY14" fmla="*/ 3226735 h 6858000"/>
              <a:gd name="connsiteX15" fmla="*/ 7829507 w 8170246"/>
              <a:gd name="connsiteY15" fmla="*/ 3626507 h 6858000"/>
              <a:gd name="connsiteX16" fmla="*/ 4598731 w 8170246"/>
              <a:gd name="connsiteY16" fmla="*/ 6858000 h 6858000"/>
              <a:gd name="connsiteX17" fmla="*/ 4540663 w 8170246"/>
              <a:gd name="connsiteY17" fmla="*/ 6858000 h 6858000"/>
              <a:gd name="connsiteX18" fmla="*/ 133398 w 8170246"/>
              <a:gd name="connsiteY18" fmla="*/ 6858000 h 6858000"/>
              <a:gd name="connsiteX19" fmla="*/ 0 w 8170246"/>
              <a:gd name="connsiteY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170246" h="6858000">
                <a:moveTo>
                  <a:pt x="4738960" y="0"/>
                </a:moveTo>
                <a:lnTo>
                  <a:pt x="4862151" y="0"/>
                </a:lnTo>
                <a:cubicBezTo>
                  <a:pt x="4862151" y="0"/>
                  <a:pt x="4862151" y="0"/>
                  <a:pt x="8088169" y="3226735"/>
                </a:cubicBezTo>
                <a:cubicBezTo>
                  <a:pt x="8197606" y="3336196"/>
                  <a:pt x="8197606" y="3517045"/>
                  <a:pt x="8088169" y="3626507"/>
                </a:cubicBezTo>
                <a:cubicBezTo>
                  <a:pt x="8088169" y="3626507"/>
                  <a:pt x="8088169" y="3626507"/>
                  <a:pt x="4857393" y="6858000"/>
                </a:cubicBezTo>
                <a:cubicBezTo>
                  <a:pt x="4857393" y="6858000"/>
                  <a:pt x="4857393" y="6858000"/>
                  <a:pt x="4783581" y="6858000"/>
                </a:cubicBezTo>
                <a:lnTo>
                  <a:pt x="4734202" y="6858000"/>
                </a:lnTo>
                <a:cubicBezTo>
                  <a:pt x="7964978" y="3626507"/>
                  <a:pt x="7964978" y="3626507"/>
                  <a:pt x="7964978" y="3626507"/>
                </a:cubicBezTo>
                <a:cubicBezTo>
                  <a:pt x="8074415" y="3517045"/>
                  <a:pt x="8074415" y="3336196"/>
                  <a:pt x="7964978" y="3226735"/>
                </a:cubicBezTo>
                <a:cubicBezTo>
                  <a:pt x="4738960" y="0"/>
                  <a:pt x="4738960" y="0"/>
                  <a:pt x="4738960" y="0"/>
                </a:cubicBezTo>
                <a:close/>
                <a:moveTo>
                  <a:pt x="0" y="0"/>
                </a:moveTo>
                <a:lnTo>
                  <a:pt x="98791" y="0"/>
                </a:lnTo>
                <a:cubicBezTo>
                  <a:pt x="1075904" y="0"/>
                  <a:pt x="2469401" y="0"/>
                  <a:pt x="4456718" y="0"/>
                </a:cubicBezTo>
                <a:lnTo>
                  <a:pt x="4603489" y="0"/>
                </a:lnTo>
                <a:cubicBezTo>
                  <a:pt x="4603489" y="0"/>
                  <a:pt x="4603489" y="0"/>
                  <a:pt x="7829507" y="3226735"/>
                </a:cubicBezTo>
                <a:cubicBezTo>
                  <a:pt x="7938944" y="3336196"/>
                  <a:pt x="7938944" y="3517045"/>
                  <a:pt x="7829507" y="3626507"/>
                </a:cubicBezTo>
                <a:cubicBezTo>
                  <a:pt x="7829507" y="3626507"/>
                  <a:pt x="7829507" y="3626507"/>
                  <a:pt x="4598731" y="6858000"/>
                </a:cubicBezTo>
                <a:lnTo>
                  <a:pt x="4540663" y="6858000"/>
                </a:lnTo>
                <a:cubicBezTo>
                  <a:pt x="4077749" y="6858000"/>
                  <a:pt x="2938270" y="6858000"/>
                  <a:pt x="133398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8B1D17-7E60-7880-BFEF-ABDCCA8E7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25" y="624110"/>
            <a:ext cx="4623955" cy="1280890"/>
          </a:xfrm>
        </p:spPr>
        <p:txBody>
          <a:bodyPr>
            <a:normAutofit/>
          </a:bodyPr>
          <a:lstStyle/>
          <a:p>
            <a:r>
              <a:rPr lang="en-IN"/>
              <a:t>Goal of the Project</a:t>
            </a:r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433DF4D3-8A35-461A-ABE0-F56B78A13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2238F-92E1-E05B-5226-166D9380B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2" y="2133600"/>
            <a:ext cx="4625882" cy="37776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/>
              <a:t>The goal of this project is to develop a real-time voice-to-text conversion system using WebRTC for live transcription of speech, and </a:t>
            </a:r>
            <a:r>
              <a:rPr lang="en-US" sz="1500" err="1"/>
              <a:t>Streamlit</a:t>
            </a:r>
            <a:r>
              <a:rPr lang="en-US" sz="1500"/>
              <a:t> to create a user-friendly interface. </a:t>
            </a:r>
          </a:p>
          <a:p>
            <a:pPr>
              <a:lnSpc>
                <a:spcPct val="90000"/>
              </a:lnSpc>
            </a:pPr>
            <a:r>
              <a:rPr lang="en-US" sz="1500"/>
              <a:t>In addition, we also implemented the conversion of the generated text into any language's voice output, making it accessible to a global audience. </a:t>
            </a:r>
          </a:p>
          <a:p>
            <a:pPr>
              <a:lnSpc>
                <a:spcPct val="90000"/>
              </a:lnSpc>
            </a:pPr>
            <a:r>
              <a:rPr lang="en-US" sz="1500"/>
              <a:t>By achieving these objectives, we hope to provide an efficient and user-friendly solution for people who may have difficulty with traditional methods of communication, such as those with hearing impairments or language barriers.</a:t>
            </a:r>
            <a:endParaRPr lang="en-IN" sz="1500"/>
          </a:p>
        </p:txBody>
      </p:sp>
    </p:spTree>
    <p:extLst>
      <p:ext uri="{BB962C8B-B14F-4D97-AF65-F5344CB8AC3E}">
        <p14:creationId xmlns:p14="http://schemas.microsoft.com/office/powerpoint/2010/main" val="3716004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C86FD-4FFC-3E1C-3F50-0C888DE5F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IN" sz="3200"/>
              <a:t>System Overview</a:t>
            </a:r>
          </a:p>
        </p:txBody>
      </p:sp>
      <p:pic>
        <p:nvPicPr>
          <p:cNvPr id="5" name="Picture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90B553E-75CC-4725-6FBB-A0C33DCA55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25" y="1264555"/>
            <a:ext cx="9772650" cy="53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623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9EE869B-085D-43B3-AED8-9B0655612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4E744A-A072-47AF-981A-3718617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8229600" cy="6858000"/>
          </a:xfrm>
          <a:prstGeom prst="rect">
            <a:avLst/>
          </a:prstGeom>
          <a:solidFill>
            <a:schemeClr val="tx2">
              <a:lumMod val="1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4" descr="Computer script on a screen">
            <a:extLst>
              <a:ext uri="{FF2B5EF4-FFF2-40B4-BE49-F238E27FC236}">
                <a16:creationId xmlns:a16="http://schemas.microsoft.com/office/drawing/2014/main" id="{4908CC17-4DF2-4AC8-7F13-82EC4E17AB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04" r="50929" b="-1"/>
          <a:stretch/>
        </p:blipFill>
        <p:spPr>
          <a:xfrm>
            <a:off x="8229598" y="10"/>
            <a:ext cx="3962401" cy="6857990"/>
          </a:xfrm>
          <a:prstGeom prst="rect">
            <a:avLst/>
          </a:prstGeom>
        </p:spPr>
      </p:pic>
      <p:sp>
        <p:nvSpPr>
          <p:cNvPr id="22" name="Freeform 5">
            <a:extLst>
              <a:ext uri="{FF2B5EF4-FFF2-40B4-BE49-F238E27FC236}">
                <a16:creationId xmlns:a16="http://schemas.microsoft.com/office/drawing/2014/main" id="{F0254341-1068-4FB7-8AEF-220C6EB41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82B697-41FE-F9C8-0FEB-168403012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n-IN" sz="3200">
                <a:solidFill>
                  <a:srgbClr val="FEFFFF"/>
                </a:solidFill>
              </a:rPr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9357B-4F0B-8DF7-F8B8-A9E1B016A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6" y="2032000"/>
            <a:ext cx="7145867" cy="38792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We are using the </a:t>
            </a:r>
            <a:r>
              <a:rPr lang="en-US" sz="1500" dirty="0" err="1">
                <a:solidFill>
                  <a:srgbClr val="FEFFFF"/>
                </a:solidFill>
              </a:rPr>
              <a:t>Streamlit</a:t>
            </a:r>
            <a:r>
              <a:rPr lang="en-US" sz="1500" dirty="0">
                <a:solidFill>
                  <a:srgbClr val="FEFFFF"/>
                </a:solidFill>
              </a:rPr>
              <a:t> library for creating the user interface and the </a:t>
            </a:r>
            <a:r>
              <a:rPr lang="en-US" sz="1500" dirty="0" err="1">
                <a:solidFill>
                  <a:srgbClr val="FEFFFF"/>
                </a:solidFill>
              </a:rPr>
              <a:t>Streamlit-webrtc</a:t>
            </a:r>
            <a:r>
              <a:rPr lang="en-US" sz="1500" dirty="0">
                <a:solidFill>
                  <a:srgbClr val="FEFFFF"/>
                </a:solidFill>
              </a:rPr>
              <a:t> library for capturing the audio stream.</a:t>
            </a:r>
          </a:p>
          <a:p>
            <a:pPr>
              <a:lnSpc>
                <a:spcPct val="90000"/>
              </a:lnSpc>
            </a:pPr>
            <a:endParaRPr lang="en-US" sz="1500" dirty="0">
              <a:solidFill>
                <a:srgbClr val="FE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We use the </a:t>
            </a:r>
            <a:r>
              <a:rPr lang="en-US" sz="1500" dirty="0" err="1">
                <a:solidFill>
                  <a:srgbClr val="FEFFFF"/>
                </a:solidFill>
              </a:rPr>
              <a:t>DeepSpeech</a:t>
            </a:r>
            <a:r>
              <a:rPr lang="en-US" sz="1500" dirty="0">
                <a:solidFill>
                  <a:srgbClr val="FEFFFF"/>
                </a:solidFill>
              </a:rPr>
              <a:t> library and </a:t>
            </a:r>
            <a:r>
              <a:rPr lang="en-US" sz="1500" dirty="0" err="1">
                <a:solidFill>
                  <a:srgbClr val="FEFFFF"/>
                </a:solidFill>
              </a:rPr>
              <a:t>PyWhisper</a:t>
            </a:r>
            <a:r>
              <a:rPr lang="en-US" sz="1500" dirty="0">
                <a:solidFill>
                  <a:srgbClr val="FEFFFF"/>
                </a:solidFill>
              </a:rPr>
              <a:t> model for performing the speech-to-text conversion, and the </a:t>
            </a:r>
            <a:r>
              <a:rPr lang="en-US" sz="1500" dirty="0" err="1">
                <a:solidFill>
                  <a:srgbClr val="FEFFFF"/>
                </a:solidFill>
              </a:rPr>
              <a:t>gTTS</a:t>
            </a:r>
            <a:r>
              <a:rPr lang="en-US" sz="1500" dirty="0">
                <a:solidFill>
                  <a:srgbClr val="FEFFFF"/>
                </a:solidFill>
              </a:rPr>
              <a:t> library for the text-to-speech conversion.</a:t>
            </a:r>
          </a:p>
          <a:p>
            <a:pPr>
              <a:lnSpc>
                <a:spcPct val="90000"/>
              </a:lnSpc>
            </a:pPr>
            <a:endParaRPr lang="en-US" sz="1500" dirty="0">
              <a:solidFill>
                <a:srgbClr val="FE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The model loads the </a:t>
            </a:r>
            <a:r>
              <a:rPr lang="en-US" sz="1500" dirty="0" err="1">
                <a:solidFill>
                  <a:srgbClr val="FEFFFF"/>
                </a:solidFill>
              </a:rPr>
              <a:t>DeepSpeech</a:t>
            </a:r>
            <a:r>
              <a:rPr lang="en-US" sz="1500" dirty="0">
                <a:solidFill>
                  <a:srgbClr val="FEFFFF"/>
                </a:solidFill>
              </a:rPr>
              <a:t> model and language model, and sets up the model parameters for decoding.</a:t>
            </a:r>
          </a:p>
          <a:p>
            <a:pPr>
              <a:lnSpc>
                <a:spcPct val="90000"/>
              </a:lnSpc>
            </a:pPr>
            <a:endParaRPr lang="en-US" sz="1500" dirty="0">
              <a:solidFill>
                <a:srgbClr val="FE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500" dirty="0" err="1">
                <a:solidFill>
                  <a:srgbClr val="FEFFFF"/>
                </a:solidFill>
              </a:rPr>
              <a:t>WebrtcStream</a:t>
            </a:r>
            <a:r>
              <a:rPr lang="en-US" sz="1500" dirty="0">
                <a:solidFill>
                  <a:srgbClr val="FEFFFF"/>
                </a:solidFill>
              </a:rPr>
              <a:t> class is used to capture the audio stream and the </a:t>
            </a:r>
            <a:r>
              <a:rPr lang="en-US" sz="1500" dirty="0" err="1">
                <a:solidFill>
                  <a:srgbClr val="FEFFFF"/>
                </a:solidFill>
              </a:rPr>
              <a:t>Pydub</a:t>
            </a:r>
            <a:r>
              <a:rPr lang="en-US" sz="1500" dirty="0">
                <a:solidFill>
                  <a:srgbClr val="FEFFFF"/>
                </a:solidFill>
              </a:rPr>
              <a:t> library for processing the audio data.</a:t>
            </a:r>
            <a:endParaRPr lang="en-IN" sz="15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313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56FA4C51-08F6-8D41-E277-F2733AF9D6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29" r="9091" b="10562"/>
          <a:stretch/>
        </p:blipFill>
        <p:spPr>
          <a:xfrm>
            <a:off x="20" y="-114290"/>
            <a:ext cx="12191980" cy="685799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201543D1-8AF1-41DA-AB4A-ECE74D355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0391775" cy="6858000"/>
          </a:xfrm>
          <a:custGeom>
            <a:avLst/>
            <a:gdLst>
              <a:gd name="T0" fmla="*/ 0 w 2184"/>
              <a:gd name="T1" fmla="*/ 1441 h 1441"/>
              <a:gd name="T2" fmla="*/ 1482 w 2184"/>
              <a:gd name="T3" fmla="*/ 1441 h 1441"/>
              <a:gd name="T4" fmla="*/ 2161 w 2184"/>
              <a:gd name="T5" fmla="*/ 762 h 1441"/>
              <a:gd name="T6" fmla="*/ 2161 w 2184"/>
              <a:gd name="T7" fmla="*/ 678 h 1441"/>
              <a:gd name="T8" fmla="*/ 1483 w 2184"/>
              <a:gd name="T9" fmla="*/ 0 h 1441"/>
              <a:gd name="T10" fmla="*/ 0 w 2184"/>
              <a:gd name="T11" fmla="*/ 0 h 1441"/>
              <a:gd name="T12" fmla="*/ 0 w 2184"/>
              <a:gd name="T13" fmla="*/ 1441 h 1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4" h="1441">
                <a:moveTo>
                  <a:pt x="0" y="1441"/>
                </a:moveTo>
                <a:cubicBezTo>
                  <a:pt x="1482" y="1441"/>
                  <a:pt x="1482" y="1441"/>
                  <a:pt x="1482" y="1441"/>
                </a:cubicBezTo>
                <a:cubicBezTo>
                  <a:pt x="2161" y="762"/>
                  <a:pt x="2161" y="762"/>
                  <a:pt x="2161" y="762"/>
                </a:cubicBezTo>
                <a:cubicBezTo>
                  <a:pt x="2184" y="739"/>
                  <a:pt x="2184" y="701"/>
                  <a:pt x="2161" y="678"/>
                </a:cubicBezTo>
                <a:cubicBezTo>
                  <a:pt x="1483" y="0"/>
                  <a:pt x="1483" y="0"/>
                  <a:pt x="1483" y="0"/>
                </a:cubicBezTo>
                <a:cubicBezTo>
                  <a:pt x="0" y="0"/>
                  <a:pt x="0" y="0"/>
                  <a:pt x="0" y="0"/>
                </a:cubicBezTo>
                <a:lnTo>
                  <a:pt x="0" y="1441"/>
                </a:lnTo>
                <a:close/>
              </a:path>
            </a:pathLst>
          </a:custGeom>
          <a:solidFill>
            <a:schemeClr val="tx2">
              <a:lumMod val="1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770D3-A3F1-E283-8FDD-4EF86722A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626533"/>
            <a:ext cx="7128933" cy="1278467"/>
          </a:xfrm>
        </p:spPr>
        <p:txBody>
          <a:bodyPr anchor="ctr">
            <a:normAutofit/>
          </a:bodyPr>
          <a:lstStyle/>
          <a:p>
            <a:r>
              <a:rPr lang="en-IN" sz="3200">
                <a:solidFill>
                  <a:srgbClr val="FEFFFF"/>
                </a:solidFill>
              </a:rPr>
              <a:t>Contd..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BCD3A-1BA7-6014-AD61-62CEB09C6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8" y="2133599"/>
            <a:ext cx="7493000" cy="38099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code displays the transcribed text in real-time and allows the user to select the language for the text-to-speech conversion.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FE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code uses the Translator class from the translate library to perform the translation, and the </a:t>
            </a:r>
            <a:r>
              <a:rPr lang="en-US" dirty="0" err="1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gTTS</a:t>
            </a:r>
            <a:r>
              <a:rPr lang="en-US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library for generating the speech output.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FE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code also includes functions for downloading the </a:t>
            </a:r>
            <a:r>
              <a:rPr lang="en-US" dirty="0" err="1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DeepSpeech</a:t>
            </a:r>
            <a:r>
              <a:rPr lang="en-US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model and language model if they are not already downloaded.</a:t>
            </a:r>
          </a:p>
          <a:p>
            <a:pPr marL="0" indent="0">
              <a:lnSpc>
                <a:spcPct val="90000"/>
              </a:lnSpc>
              <a:buNone/>
            </a:pPr>
            <a:endParaRPr lang="en-US" dirty="0">
              <a:solidFill>
                <a:srgbClr val="FE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04773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7398C59F-5A18-487B-91D6-B955AACF2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0557FAFE-C7C3-47EC-A4F5-9B2166319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95BC28FB-3882-4674-9D79-EA58BEB7C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9C6EC892-83F9-402F-8552-0AD7C0556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18387766-037C-4EF0-8471-D19CBF2A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1E364F38-6F3A-476A-93E6-962EA817C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35C335A4-1E67-4293-8BE2-DFB085D4F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9A8A0F10-2C98-4297-9F92-5D9553392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C3B112A3-006E-4008-A778-DB5F6A09D5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E5E62767-5C25-4C49-9568-432433A3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598EC006-77B1-42BA-B815-66CCB9B17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A144ED09-DA06-491D-95A8-AB3DED432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1CB00BD2-11CD-4A38-8F38-02B0D1105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20234FB-542E-4550-9C2F-1B56FD41A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id="{41FCE1F3-DEB3-47CD-90FF-7DABB4AF4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3" name="Freeform 28">
              <a:extLst>
                <a:ext uri="{FF2B5EF4-FFF2-40B4-BE49-F238E27FC236}">
                  <a16:creationId xmlns:a16="http://schemas.microsoft.com/office/drawing/2014/main" id="{5708E488-C19B-452C-B197-6F1C34F6E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4" name="Freeform 29">
              <a:extLst>
                <a:ext uri="{FF2B5EF4-FFF2-40B4-BE49-F238E27FC236}">
                  <a16:creationId xmlns:a16="http://schemas.microsoft.com/office/drawing/2014/main" id="{89D3FD25-890E-4981-A71D-EE796873D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5" name="Freeform 30">
              <a:extLst>
                <a:ext uri="{FF2B5EF4-FFF2-40B4-BE49-F238E27FC236}">
                  <a16:creationId xmlns:a16="http://schemas.microsoft.com/office/drawing/2014/main" id="{51B5414C-556A-47CB-8EE2-974A85A7A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6" name="Freeform 31">
              <a:extLst>
                <a:ext uri="{FF2B5EF4-FFF2-40B4-BE49-F238E27FC236}">
                  <a16:creationId xmlns:a16="http://schemas.microsoft.com/office/drawing/2014/main" id="{1C02B20C-2B27-4B75-8AEE-A5D2E2674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7" name="Freeform 32">
              <a:extLst>
                <a:ext uri="{FF2B5EF4-FFF2-40B4-BE49-F238E27FC236}">
                  <a16:creationId xmlns:a16="http://schemas.microsoft.com/office/drawing/2014/main" id="{54427714-F9AA-4F93-BD1D-400F1EA93F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8" name="Freeform 33">
              <a:extLst>
                <a:ext uri="{FF2B5EF4-FFF2-40B4-BE49-F238E27FC236}">
                  <a16:creationId xmlns:a16="http://schemas.microsoft.com/office/drawing/2014/main" id="{28A77D6A-9E81-497F-ABCC-2695BB5AD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9" name="Freeform 34">
              <a:extLst>
                <a:ext uri="{FF2B5EF4-FFF2-40B4-BE49-F238E27FC236}">
                  <a16:creationId xmlns:a16="http://schemas.microsoft.com/office/drawing/2014/main" id="{2A1533BA-1478-4F7C-8E24-3F3E90505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35">
              <a:extLst>
                <a:ext uri="{FF2B5EF4-FFF2-40B4-BE49-F238E27FC236}">
                  <a16:creationId xmlns:a16="http://schemas.microsoft.com/office/drawing/2014/main" id="{39686201-E633-40FD-A80A-1E28AD52E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36">
              <a:extLst>
                <a:ext uri="{FF2B5EF4-FFF2-40B4-BE49-F238E27FC236}">
                  <a16:creationId xmlns:a16="http://schemas.microsoft.com/office/drawing/2014/main" id="{76A215C2-F590-4938-810B-F8A79366C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7">
              <a:extLst>
                <a:ext uri="{FF2B5EF4-FFF2-40B4-BE49-F238E27FC236}">
                  <a16:creationId xmlns:a16="http://schemas.microsoft.com/office/drawing/2014/main" id="{85F418E7-330D-4002-8EC8-33C1A897F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8">
              <a:extLst>
                <a:ext uri="{FF2B5EF4-FFF2-40B4-BE49-F238E27FC236}">
                  <a16:creationId xmlns:a16="http://schemas.microsoft.com/office/drawing/2014/main" id="{8FFE669A-54C9-4436-9566-C5A90F16D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DE91395A-2D18-4AF6-A0AC-AAA7189FE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7BD08880-457D-4C62-A3B5-6A9B0878C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1FF9CEF5-A50D-4B8B-9852-D76F70378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" descr="Digital camera lens close up">
            <a:extLst>
              <a:ext uri="{FF2B5EF4-FFF2-40B4-BE49-F238E27FC236}">
                <a16:creationId xmlns:a16="http://schemas.microsoft.com/office/drawing/2014/main" id="{02B04A4A-B94B-C325-A4B8-E957591F2D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E4ACED-21BC-25AA-ECEF-58873C706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654" y="-512447"/>
            <a:ext cx="8915399" cy="22627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Demo</a:t>
            </a:r>
            <a:br>
              <a:rPr lang="en-US" sz="5400" dirty="0"/>
            </a:br>
            <a:endParaRPr lang="en-US" sz="5400" dirty="0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065753F1-EEE2-45ED-88A1-ECB4A495D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3E3E7343-7B0A-4265-B9DA-56CE35551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608D2FF5-E7CA-448D-8B61-42FAA7A0C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4" name="Freeform 29">
              <a:extLst>
                <a:ext uri="{FF2B5EF4-FFF2-40B4-BE49-F238E27FC236}">
                  <a16:creationId xmlns:a16="http://schemas.microsoft.com/office/drawing/2014/main" id="{DC186DC7-6F76-40B7-8268-20660160E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4C8DDEC4-2C9A-4271-BBB3-577233F2E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6" name="Freeform 31">
              <a:extLst>
                <a:ext uri="{FF2B5EF4-FFF2-40B4-BE49-F238E27FC236}">
                  <a16:creationId xmlns:a16="http://schemas.microsoft.com/office/drawing/2014/main" id="{D8DB0C2B-A79C-421F-88AB-DC7B12527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7" name="Freeform 32">
              <a:extLst>
                <a:ext uri="{FF2B5EF4-FFF2-40B4-BE49-F238E27FC236}">
                  <a16:creationId xmlns:a16="http://schemas.microsoft.com/office/drawing/2014/main" id="{B3BC96E3-7FEF-4BFD-8E2C-028CB3772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8" name="Freeform 33">
              <a:extLst>
                <a:ext uri="{FF2B5EF4-FFF2-40B4-BE49-F238E27FC236}">
                  <a16:creationId xmlns:a16="http://schemas.microsoft.com/office/drawing/2014/main" id="{E7ED35DB-BAAE-4771-A0A0-65647ACC5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9" name="Freeform 34">
              <a:extLst>
                <a:ext uri="{FF2B5EF4-FFF2-40B4-BE49-F238E27FC236}">
                  <a16:creationId xmlns:a16="http://schemas.microsoft.com/office/drawing/2014/main" id="{4407B080-4ED5-43EB-8CCE-B43B336EF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0" name="Freeform 35">
              <a:extLst>
                <a:ext uri="{FF2B5EF4-FFF2-40B4-BE49-F238E27FC236}">
                  <a16:creationId xmlns:a16="http://schemas.microsoft.com/office/drawing/2014/main" id="{8C10C675-F599-45D3-8177-D7F7DEC16C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1" name="Freeform 36">
              <a:extLst>
                <a:ext uri="{FF2B5EF4-FFF2-40B4-BE49-F238E27FC236}">
                  <a16:creationId xmlns:a16="http://schemas.microsoft.com/office/drawing/2014/main" id="{E2566A74-B9B1-469F-A373-3B3C60175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2" name="Freeform 37">
              <a:extLst>
                <a:ext uri="{FF2B5EF4-FFF2-40B4-BE49-F238E27FC236}">
                  <a16:creationId xmlns:a16="http://schemas.microsoft.com/office/drawing/2014/main" id="{D108E5CB-8D77-4568-B6FF-2C3032134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3" name="Freeform 38">
              <a:extLst>
                <a:ext uri="{FF2B5EF4-FFF2-40B4-BE49-F238E27FC236}">
                  <a16:creationId xmlns:a16="http://schemas.microsoft.com/office/drawing/2014/main" id="{7D8349D8-2AE2-4C78-84ED-22125F147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30684D86-C9D1-40C3-A9B6-EC935C731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7" name="Freeform 33">
            <a:extLst>
              <a:ext uri="{FF2B5EF4-FFF2-40B4-BE49-F238E27FC236}">
                <a16:creationId xmlns:a16="http://schemas.microsoft.com/office/drawing/2014/main" id="{1EDF7896-F56A-49DA-90F3-F5CE8B98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3" name="demo_video">
            <a:hlinkClick r:id="" action="ppaction://media"/>
            <a:extLst>
              <a:ext uri="{FF2B5EF4-FFF2-40B4-BE49-F238E27FC236}">
                <a16:creationId xmlns:a16="http://schemas.microsoft.com/office/drawing/2014/main" id="{3B7AD22F-4F63-9B4A-3A6D-FC90E47BEC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7531" y="857365"/>
            <a:ext cx="10925259" cy="590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630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6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25279-7975-F5D7-8F57-FADDA65B1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en-IN"/>
              <a:t>Challenges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65522E1-2250-0842-E272-3268834EEF8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794897" y="2222983"/>
          <a:ext cx="8987404" cy="3653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82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398C59F-5A18-487B-91D6-B955AACF2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0557FAFE-C7C3-47EC-A4F5-9B2166319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95BC28FB-3882-4674-9D79-EA58BEB7C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9C6EC892-83F9-402F-8552-0AD7C0556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18387766-037C-4EF0-8471-D19CBF2A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1E364F38-6F3A-476A-93E6-962EA817C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35C335A4-1E67-4293-8BE2-DFB085D4F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9A8A0F10-2C98-4297-9F92-5D9553392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C3B112A3-006E-4008-A778-DB5F6A09D5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E5E62767-5C25-4C49-9568-432433A3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598EC006-77B1-42BA-B815-66CCB9B17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A144ED09-DA06-491D-95A8-AB3DED432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1CB00BD2-11CD-4A38-8F38-02B0D1105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20234FB-542E-4550-9C2F-1B56FD41A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41FCE1F3-DEB3-47CD-90FF-7DABB4AF4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5708E488-C19B-452C-B197-6F1C34F6E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29">
              <a:extLst>
                <a:ext uri="{FF2B5EF4-FFF2-40B4-BE49-F238E27FC236}">
                  <a16:creationId xmlns:a16="http://schemas.microsoft.com/office/drawing/2014/main" id="{89D3FD25-890E-4981-A71D-EE796873D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0">
              <a:extLst>
                <a:ext uri="{FF2B5EF4-FFF2-40B4-BE49-F238E27FC236}">
                  <a16:creationId xmlns:a16="http://schemas.microsoft.com/office/drawing/2014/main" id="{51B5414C-556A-47CB-8EE2-974A85A7A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1C02B20C-2B27-4B75-8AEE-A5D2E2674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2">
              <a:extLst>
                <a:ext uri="{FF2B5EF4-FFF2-40B4-BE49-F238E27FC236}">
                  <a16:creationId xmlns:a16="http://schemas.microsoft.com/office/drawing/2014/main" id="{54427714-F9AA-4F93-BD1D-400F1EA93F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3">
              <a:extLst>
                <a:ext uri="{FF2B5EF4-FFF2-40B4-BE49-F238E27FC236}">
                  <a16:creationId xmlns:a16="http://schemas.microsoft.com/office/drawing/2014/main" id="{28A77D6A-9E81-497F-ABCC-2695BB5AD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4">
              <a:extLst>
                <a:ext uri="{FF2B5EF4-FFF2-40B4-BE49-F238E27FC236}">
                  <a16:creationId xmlns:a16="http://schemas.microsoft.com/office/drawing/2014/main" id="{2A1533BA-1478-4F7C-8E24-3F3E90505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39686201-E633-40FD-A80A-1E28AD52E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76A215C2-F590-4938-810B-F8A79366C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7">
              <a:extLst>
                <a:ext uri="{FF2B5EF4-FFF2-40B4-BE49-F238E27FC236}">
                  <a16:creationId xmlns:a16="http://schemas.microsoft.com/office/drawing/2014/main" id="{85F418E7-330D-4002-8EC8-33C1A897F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8">
              <a:extLst>
                <a:ext uri="{FF2B5EF4-FFF2-40B4-BE49-F238E27FC236}">
                  <a16:creationId xmlns:a16="http://schemas.microsoft.com/office/drawing/2014/main" id="{8FFE669A-54C9-4436-9566-C5A90F16D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E91395A-2D18-4AF6-A0AC-AAA7189FE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Freeform 6">
            <a:extLst>
              <a:ext uri="{FF2B5EF4-FFF2-40B4-BE49-F238E27FC236}">
                <a16:creationId xmlns:a16="http://schemas.microsoft.com/office/drawing/2014/main" id="{7BD08880-457D-4C62-A3B5-6A9B0878C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FF9CEF5-A50D-4B8B-9852-D76F70378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agnifying glass on clear background">
            <a:extLst>
              <a:ext uri="{FF2B5EF4-FFF2-40B4-BE49-F238E27FC236}">
                <a16:creationId xmlns:a16="http://schemas.microsoft.com/office/drawing/2014/main" id="{0669D416-0354-1535-B890-27B27D2583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8F371C-79D4-DDCC-A8EA-A8F03D3E6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3" y="2514600"/>
            <a:ext cx="8915399" cy="22627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Thank You..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65753F1-EEE2-45ED-88A1-ECB4A495D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3E3E7343-7B0A-4265-B9DA-56CE35551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608D2FF5-E7CA-448D-8B61-42FAA7A0C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DC186DC7-6F76-40B7-8268-20660160E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4C8DDEC4-2C9A-4271-BBB3-577233F2E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D8DB0C2B-A79C-421F-88AB-DC7B12527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B3BC96E3-7FEF-4BFD-8E2C-028CB3772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E7ED35DB-BAAE-4771-A0A0-65647ACC5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4407B080-4ED5-43EB-8CCE-B43B336EF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8C10C675-F599-45D3-8177-D7F7DEC16C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E2566A74-B9B1-469F-A373-3B3C60175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D108E5CB-8D77-4568-B6FF-2C3032134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7D8349D8-2AE2-4C78-84ED-22125F147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30684D86-C9D1-40C3-A9B6-EC935C731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Freeform 33">
            <a:extLst>
              <a:ext uri="{FF2B5EF4-FFF2-40B4-BE49-F238E27FC236}">
                <a16:creationId xmlns:a16="http://schemas.microsoft.com/office/drawing/2014/main" id="{1EDF7896-F56A-49DA-90F3-F5CE8B98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68904516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1213</TotalTime>
  <Words>359</Words>
  <Application>Microsoft Office PowerPoint</Application>
  <PresentationFormat>Widescreen</PresentationFormat>
  <Paragraphs>31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Times New Roman</vt:lpstr>
      <vt:lpstr>Wingdings 3</vt:lpstr>
      <vt:lpstr>Wisp</vt:lpstr>
      <vt:lpstr>VOICE TO TEXT CONVERSION</vt:lpstr>
      <vt:lpstr>Goal of the Project</vt:lpstr>
      <vt:lpstr>System Overview</vt:lpstr>
      <vt:lpstr>Implementation</vt:lpstr>
      <vt:lpstr>Contd..</vt:lpstr>
      <vt:lpstr>Demo </vt:lpstr>
      <vt:lpstr>Challenges</vt:lpstr>
      <vt:lpstr>Thank You..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VOICE TO TEXT CONVERSION</dc:title>
  <dc:creator>aasish.chunduri2@gmail.com</dc:creator>
  <cp:lastModifiedBy>Yaswanth Mareedu</cp:lastModifiedBy>
  <cp:revision>10</cp:revision>
  <dcterms:created xsi:type="dcterms:W3CDTF">2023-04-30T23:15:58Z</dcterms:created>
  <dcterms:modified xsi:type="dcterms:W3CDTF">2023-05-01T20:44:46Z</dcterms:modified>
</cp:coreProperties>
</file>

<file path=docProps/thumbnail.jpeg>
</file>